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22"/>
  </p:notesMasterIdLst>
  <p:handoutMasterIdLst>
    <p:handoutMasterId r:id="rId23"/>
  </p:handoutMasterIdLst>
  <p:sldIdLst>
    <p:sldId id="294" r:id="rId2"/>
    <p:sldId id="341" r:id="rId3"/>
    <p:sldId id="318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50" r:id="rId12"/>
    <p:sldId id="351" r:id="rId13"/>
    <p:sldId id="352" r:id="rId14"/>
    <p:sldId id="353" r:id="rId15"/>
    <p:sldId id="354" r:id="rId16"/>
    <p:sldId id="355" r:id="rId17"/>
    <p:sldId id="356" r:id="rId18"/>
    <p:sldId id="357" r:id="rId19"/>
    <p:sldId id="358" r:id="rId20"/>
    <p:sldId id="359" r:id="rId21"/>
  </p:sldIdLst>
  <p:sldSz cx="9144000" cy="6858000" type="screen4x3"/>
  <p:notesSz cx="6761163" cy="9942513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Angsana New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000000"/>
    <a:srgbClr val="99CC00"/>
    <a:srgbClr val="FF66FF"/>
    <a:srgbClr val="CC00FF"/>
    <a:srgbClr val="CCEC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17" autoAdjust="0"/>
  </p:normalViewPr>
  <p:slideViewPr>
    <p:cSldViewPr>
      <p:cViewPr varScale="1">
        <p:scale>
          <a:sx n="59" d="100"/>
          <a:sy n="59" d="100"/>
        </p:scale>
        <p:origin x="1500" y="1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cs typeface="Times New Roman" pitchFamily="18" charset="0"/>
              </a:defRPr>
            </a:lvl1pPr>
          </a:lstStyle>
          <a:p>
            <a:fld id="{11E394C4-C31E-41E0-ADB7-1FD3FF038339}" type="slidenum">
              <a:rPr lang="en-US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086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cs typeface="Times New Roman" pitchFamily="18" charset="0"/>
              </a:defRPr>
            </a:lvl1pPr>
          </a:lstStyle>
          <a:p>
            <a:endParaRPr lang="th-TH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cs typeface="Times New Roman" pitchFamily="18" charset="0"/>
              </a:defRPr>
            </a:lvl1pPr>
          </a:lstStyle>
          <a:p>
            <a:fld id="{562B1411-7E3B-45F2-84AF-7C77CD048C18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ngsana New" pitchFamily="18" charset="-34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33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4233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234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4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14234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234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234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14234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4234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4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4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4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5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235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4235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14235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14235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4235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14235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2E809E1-B5AE-4BAF-9777-6E5BDE4CA76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6A070-DEF2-4169-9D57-075E2935652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2C1F1-8E0C-4B8C-A468-3127B945D66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C1B09-B435-4729-B958-3E6C054FB2E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2E7EA-8523-4CA3-917E-0E45ECF6EB7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4119B-C17D-4279-B178-C39A6156178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A7C2E-BE44-4364-A5D5-0B517624746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4E23B-88E8-4DFF-B7AB-7FAA1B91E46C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243A4-8169-4F93-8D07-462C1E94CA00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FE499-E3E2-4706-8B03-48D3AA5949D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5FF64-70D0-463B-A56D-11E111FF8781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31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4131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14131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14131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4131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1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4132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1413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1413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413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14133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th-TH"/>
          </a:p>
        </p:txBody>
      </p:sp>
      <p:sp>
        <p:nvSpPr>
          <p:cNvPr id="14133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D483941-8E1A-4430-887A-A8C498E8ECC1}" type="slidenum">
              <a:rPr lang="en-US"/>
              <a:pPr/>
              <a:t>‹#›</a:t>
            </a:fld>
            <a:endParaRPr lang="th-TH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BFA"/>
            </a:gs>
            <a:gs pos="30000">
              <a:srgbClr val="C4D6EB"/>
            </a:gs>
            <a:gs pos="60001">
              <a:srgbClr val="85C2FF"/>
            </a:gs>
            <a:gs pos="100000">
              <a:srgbClr val="5E9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2"/>
          <p:cNvSpPr>
            <a:spLocks noChangeArrowheads="1"/>
          </p:cNvSpPr>
          <p:nvPr/>
        </p:nvSpPr>
        <p:spPr bwMode="auto">
          <a:xfrm>
            <a:off x="1042988" y="1268413"/>
            <a:ext cx="7561262" cy="3911600"/>
          </a:xfrm>
          <a:prstGeom prst="ellipse">
            <a:avLst/>
          </a:prstGeom>
          <a:solidFill>
            <a:schemeClr val="bg1"/>
          </a:solidFill>
          <a:ln w="222250">
            <a:pattFill prst="weave">
              <a:fgClr>
                <a:srgbClr val="CC6600"/>
              </a:fgClr>
              <a:bgClr>
                <a:srgbClr val="FFFFFF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xfrm>
            <a:off x="34925" y="-171450"/>
            <a:ext cx="9145588" cy="2303463"/>
          </a:xfrm>
          <a:effectLst>
            <a:outerShdw dist="35921" dir="2700000" algn="ctr" rotWithShape="0">
              <a:srgbClr val="FF0000"/>
            </a:outerShdw>
          </a:effectLst>
        </p:spPr>
        <p:txBody>
          <a:bodyPr/>
          <a:lstStyle/>
          <a:p>
            <a:pPr algn="ctr"/>
            <a:r>
              <a:rPr lang="th-TH" sz="6800" dirty="0">
                <a:solidFill>
                  <a:srgbClr val="FF0066"/>
                </a:solidFill>
                <a:cs typeface="LilyUPC" pitchFamily="34" charset="-34"/>
              </a:rPr>
              <a:t>ทิศทางการบริหารสำหรับผู้บริหาร</a:t>
            </a:r>
            <a:br>
              <a:rPr lang="th-TH" sz="6800" dirty="0">
                <a:solidFill>
                  <a:srgbClr val="FF0066"/>
                </a:solidFill>
                <a:cs typeface="LilyUPC" pitchFamily="34" charset="-34"/>
              </a:rPr>
            </a:br>
            <a:r>
              <a:rPr lang="th-TH" sz="6800" dirty="0">
                <a:solidFill>
                  <a:srgbClr val="FF0066"/>
                </a:solidFill>
                <a:cs typeface="LilyUPC" pitchFamily="34" charset="-34"/>
              </a:rPr>
              <a:t>มืออาชีพ</a:t>
            </a:r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2"/>
          <a:srcRect b="9966"/>
          <a:stretch>
            <a:fillRect/>
          </a:stretch>
        </p:blipFill>
        <p:spPr bwMode="auto">
          <a:xfrm>
            <a:off x="7432675" y="3581400"/>
            <a:ext cx="1711325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/>
          <a:srcRect b="9966"/>
          <a:stretch>
            <a:fillRect/>
          </a:stretch>
        </p:blipFill>
        <p:spPr bwMode="auto">
          <a:xfrm>
            <a:off x="304800" y="3581400"/>
            <a:ext cx="19399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813" y="3213100"/>
            <a:ext cx="6694487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2"/>
          <a:srcRect b="9966"/>
          <a:stretch>
            <a:fillRect/>
          </a:stretch>
        </p:blipFill>
        <p:spPr bwMode="auto">
          <a:xfrm>
            <a:off x="685800" y="3733800"/>
            <a:ext cx="2549525" cy="206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3505200"/>
            <a:ext cx="173037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771775" y="2347913"/>
            <a:ext cx="5472113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/>
            <a:r>
              <a:rPr lang="th-TH" sz="4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LilyUPC" pitchFamily="34" charset="-34"/>
              </a:rPr>
              <a:t>โดย...   ผอ.สุกัญญา  </a:t>
            </a:r>
            <a:r>
              <a:rPr lang="th-TH" sz="4800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LilyUPC" pitchFamily="34" charset="-34"/>
              </a:rPr>
              <a:t>ปัตเ</a:t>
            </a:r>
            <a:r>
              <a:rPr lang="th-TH" sz="4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LilyUPC" pitchFamily="34" charset="-34"/>
              </a:rPr>
              <a:t>มฆ </a:t>
            </a:r>
          </a:p>
        </p:txBody>
      </p:sp>
    </p:spTree>
  </p:cSld>
  <p:clrMapOvr>
    <a:masterClrMapping/>
  </p:clrMapOvr>
  <p:transition spd="med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100013"/>
            <a:ext cx="8353425" cy="936626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6000" b="0">
                <a:solidFill>
                  <a:srgbClr val="FF0066"/>
                </a:solidFill>
                <a:cs typeface="LilyUPC" pitchFamily="34" charset="-34"/>
              </a:rPr>
              <a:t>สมรรถนะทางการบริหารที่ ก.ค.ศ.กำหนด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338" y="936625"/>
            <a:ext cx="6983412" cy="6092825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000" b="1">
                <a:solidFill>
                  <a:srgbClr val="FFFFFF"/>
                </a:solidFill>
              </a:rPr>
              <a:t>		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การมุ่งผลสัมฤทธิ์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การบริการที่ดี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การพัฒนาตนเอง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การทำงานเป็นทีม</a:t>
            </a:r>
          </a:p>
          <a:p>
            <a:pPr>
              <a:buFont typeface="Wingdings" pitchFamily="2" charset="2"/>
              <a:buNone/>
            </a:pP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การวิเคราะห์และสังเคราะห์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การสื่อสารและการจูงใจ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การพัฒนาศักยภาพบุคลากร</a:t>
            </a:r>
          </a:p>
          <a:p>
            <a:pPr>
              <a:buFont typeface="Wingdings" pitchFamily="2" charset="2"/>
              <a:buNone/>
            </a:pP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การมีวิสัยทัศน์</a:t>
            </a:r>
          </a:p>
        </p:txBody>
      </p:sp>
      <p:sp>
        <p:nvSpPr>
          <p:cNvPr id="196612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6613" name="AutoShape 5"/>
          <p:cNvSpPr>
            <a:spLocks noChangeArrowheads="1"/>
          </p:cNvSpPr>
          <p:nvPr/>
        </p:nvSpPr>
        <p:spPr bwMode="auto">
          <a:xfrm>
            <a:off x="6656388" y="24384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6614" name="AutoShape 6"/>
          <p:cNvSpPr>
            <a:spLocks noChangeArrowheads="1"/>
          </p:cNvSpPr>
          <p:nvPr/>
        </p:nvSpPr>
        <p:spPr bwMode="auto">
          <a:xfrm>
            <a:off x="6275388" y="32766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6615" name="AutoShape 7"/>
          <p:cNvSpPr>
            <a:spLocks noChangeArrowheads="1"/>
          </p:cNvSpPr>
          <p:nvPr/>
        </p:nvSpPr>
        <p:spPr bwMode="auto">
          <a:xfrm>
            <a:off x="6808788" y="41148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8659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8660" name="Freeform 4"/>
          <p:cNvSpPr>
            <a:spLocks/>
          </p:cNvSpPr>
          <p:nvPr/>
        </p:nvSpPr>
        <p:spPr bwMode="auto">
          <a:xfrm>
            <a:off x="1116013" y="1268413"/>
            <a:ext cx="7494587" cy="5056187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8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66950" y="1484313"/>
            <a:ext cx="6049963" cy="44656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ให้ศึกษาคู่มือประเมินสมรรถนะตามหนังสือ ก.ค.ศ. ว 3/2549 ลว. 17 ม.ค.49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พิจารณาตัวบ่งชี้และระดับคุณภาพทั้งสมรรถนะหลัก (1-4) ประจำสายงาน (5-8) กับคำอธิบายความหมายสมรรถนะ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เน้นทั้งความรู้เกี่ยวกับสมรรถนะที่กำหนดกับความสามารถในทางปฏิบัติงานตามตำแหน่ง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หากมีสถานการณ์สมมติให้คำนึงถึงตัวบ่งชี้ความสำเร็จเป็นหลัก</a:t>
            </a:r>
            <a:endParaRPr lang="th-TH" sz="3000" b="1">
              <a:cs typeface="JasmineUPC" pitchFamily="18" charset="-34"/>
            </a:endParaRPr>
          </a:p>
        </p:txBody>
      </p:sp>
      <p:sp>
        <p:nvSpPr>
          <p:cNvPr id="198662" name="Line 6"/>
          <p:cNvSpPr>
            <a:spLocks noChangeShapeType="1"/>
          </p:cNvSpPr>
          <p:nvPr/>
        </p:nvSpPr>
        <p:spPr bwMode="auto">
          <a:xfrm>
            <a:off x="533400" y="981075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-306388"/>
            <a:ext cx="7321550" cy="1431926"/>
          </a:xfrm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r>
              <a:rPr lang="th-TH" sz="5500">
                <a:solidFill>
                  <a:srgbClr val="FFFF00"/>
                </a:solidFill>
              </a:rPr>
              <a:t>การประเมินสมรรถนะทางการบริหาร</a:t>
            </a:r>
          </a:p>
        </p:txBody>
      </p:sp>
    </p:spTree>
  </p:cSld>
  <p:clrMapOvr>
    <a:masterClrMapping/>
  </p:clrMapOvr>
  <p:transition spd="med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9683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9684" name="Freeform 4"/>
          <p:cNvSpPr>
            <a:spLocks/>
          </p:cNvSpPr>
          <p:nvPr/>
        </p:nvSpPr>
        <p:spPr bwMode="auto">
          <a:xfrm>
            <a:off x="1189038" y="1125538"/>
            <a:ext cx="7704137" cy="5661025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66950" y="1412875"/>
            <a:ext cx="6481763" cy="5184775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สอดคล้องตามมาตรฐานตำแหน่งและที่กฎหมายกำหนด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จำเป็นต้องมีและใช้กฎหมายที่เกี่ยวข้องด้วย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ให้คำนึงถึงหลักกฎหมายปกครองในการบริหารงานเสมอ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ให้พิจารณาบทบาทอำนาจหน้าที่ตามที่กฎหมายกำหนดและรองรับไว้ เช่น ผู้บังคับบัญชา ผู้มีอำนาจ ผู้รับมอบอำนาจ ฯลฯ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ความสามารถหมายถึงการมีประสิทธิภาพและประสิทธิผลบนหลักธรรมมาภิบาลด้วย</a:t>
            </a:r>
            <a:endParaRPr lang="th-TH" sz="3000" b="1">
              <a:cs typeface="JasmineUPC" pitchFamily="18" charset="-34"/>
            </a:endParaRPr>
          </a:p>
        </p:txBody>
      </p:sp>
      <p:sp>
        <p:nvSpPr>
          <p:cNvPr id="199686" name="Line 6"/>
          <p:cNvSpPr>
            <a:spLocks noChangeShapeType="1"/>
          </p:cNvSpPr>
          <p:nvPr/>
        </p:nvSpPr>
        <p:spPr bwMode="auto">
          <a:xfrm>
            <a:off x="533400" y="908050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-163513"/>
            <a:ext cx="8316912" cy="1431926"/>
          </a:xfrm>
        </p:spPr>
        <p:txBody>
          <a:bodyPr/>
          <a:lstStyle/>
          <a:p>
            <a:r>
              <a:rPr lang="th-TH" sz="4800">
                <a:solidFill>
                  <a:srgbClr val="FFFF00"/>
                </a:solidFill>
              </a:rPr>
              <a:t>ความรู้ความสามารถด้านการปฏิบัติงานในหน้าที่</a:t>
            </a:r>
          </a:p>
        </p:txBody>
      </p:sp>
    </p:spTree>
  </p:cSld>
  <p:clrMapOvr>
    <a:masterClrMapping/>
  </p:clrMapOvr>
  <p:transition spd="med"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0707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0708" name="Freeform 4"/>
          <p:cNvSpPr>
            <a:spLocks/>
          </p:cNvSpPr>
          <p:nvPr/>
        </p:nvSpPr>
        <p:spPr bwMode="auto">
          <a:xfrm>
            <a:off x="1547813" y="1700213"/>
            <a:ext cx="6769100" cy="4583112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339975" y="2133600"/>
            <a:ext cx="6443663" cy="36004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4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การบริหารและการจัดการศึกษา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4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การบริหารแผนและงบประมาณ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4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การบริหารงานบุคคล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4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การบริหารงานวิชาการ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40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การบริหารงานทั่วไป</a:t>
            </a:r>
            <a:endParaRPr lang="th-TH" sz="4000" b="1">
              <a:cs typeface="JasmineUPC" pitchFamily="18" charset="-34"/>
            </a:endParaRPr>
          </a:p>
        </p:txBody>
      </p:sp>
      <p:sp>
        <p:nvSpPr>
          <p:cNvPr id="200710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0711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8316912" cy="1431925"/>
          </a:xfrm>
        </p:spPr>
        <p:txBody>
          <a:bodyPr/>
          <a:lstStyle/>
          <a:p>
            <a:r>
              <a:rPr lang="th-TH" sz="4800">
                <a:solidFill>
                  <a:srgbClr val="FFFF00"/>
                </a:solidFill>
              </a:rPr>
              <a:t>การบริหารงานในหน้าที่ของผู้บริหารสถานศึกษา</a:t>
            </a:r>
          </a:p>
        </p:txBody>
      </p:sp>
    </p:spTree>
  </p:cSld>
  <p:clrMapOvr>
    <a:masterClrMapping/>
  </p:clrMapOvr>
  <p:transition spd="med">
    <p:randomBa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1731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1732" name="Freeform 4"/>
          <p:cNvSpPr>
            <a:spLocks/>
          </p:cNvSpPr>
          <p:nvPr/>
        </p:nvSpPr>
        <p:spPr bwMode="auto">
          <a:xfrm>
            <a:off x="900113" y="1557338"/>
            <a:ext cx="7921625" cy="5184775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9613" y="1773238"/>
            <a:ext cx="6913562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การบริหารและจัดการศึกษาปฐมวัย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การบริหารและจัดการศึกษาภาคบังคับ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การบริหารและจัดการมัธยมศึกษา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การบริหารและจัดการศึกษาสำหรับผู้พิการ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การบริหารและจัดการศึกษาสำหรับโรงเรียนขนาดเล็ก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การบริหารและจัดการศึกษารูปแบบพิเศษ</a:t>
            </a:r>
          </a:p>
          <a:p>
            <a:pPr marL="533400" indent="-533400">
              <a:buFont typeface="Wingdings" pitchFamily="2" charset="2"/>
              <a:buNone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	อื่น ๆ</a:t>
            </a:r>
            <a:endParaRPr lang="th-TH" sz="3400" b="1">
              <a:cs typeface="JasmineUPC" pitchFamily="18" charset="-34"/>
            </a:endParaRPr>
          </a:p>
        </p:txBody>
      </p:sp>
      <p:sp>
        <p:nvSpPr>
          <p:cNvPr id="201734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5473700" cy="1071562"/>
          </a:xfrm>
        </p:spPr>
        <p:txBody>
          <a:bodyPr/>
          <a:lstStyle/>
          <a:p>
            <a:r>
              <a:rPr lang="th-TH" sz="5200">
                <a:solidFill>
                  <a:srgbClr val="FFFF00"/>
                </a:solidFill>
              </a:rPr>
              <a:t>การบริหารและจัดการศึกษา</a:t>
            </a:r>
          </a:p>
        </p:txBody>
      </p:sp>
    </p:spTree>
  </p:cSld>
  <p:clrMapOvr>
    <a:masterClrMapping/>
  </p:clrMapOvr>
  <p:transition spd="med">
    <p:randomBa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2755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2756" name="Freeform 4"/>
          <p:cNvSpPr>
            <a:spLocks/>
          </p:cNvSpPr>
          <p:nvPr/>
        </p:nvSpPr>
        <p:spPr bwMode="auto">
          <a:xfrm>
            <a:off x="900113" y="1557338"/>
            <a:ext cx="7775575" cy="4895850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2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92275" y="2062163"/>
            <a:ext cx="6913563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การวางแผน  การจัดทำและการบริหารแผน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งบประมาณ แผน/แผนงานงบประมาณ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การเงิน การบัญชี การพัสดุ และการเบิกจ่ายงบประมาณที่มีประสิทธิภาพ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4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การใช้แผนเป็นเครื่องมือในการดำเนินงานและการรายงาน</a:t>
            </a:r>
          </a:p>
          <a:p>
            <a:pPr marL="533400" indent="-533400">
              <a:buFont typeface="Wingdings" pitchFamily="2" charset="2"/>
              <a:buNone/>
            </a:pPr>
            <a:endParaRPr lang="th-TH" sz="3400" b="1">
              <a:cs typeface="JasmineUPC" pitchFamily="18" charset="-34"/>
            </a:endParaRPr>
          </a:p>
        </p:txBody>
      </p:sp>
      <p:sp>
        <p:nvSpPr>
          <p:cNvPr id="202758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2759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5473700" cy="1071562"/>
          </a:xfrm>
        </p:spPr>
        <p:txBody>
          <a:bodyPr/>
          <a:lstStyle/>
          <a:p>
            <a:r>
              <a:rPr lang="th-TH" sz="4800">
                <a:solidFill>
                  <a:srgbClr val="FFFF00"/>
                </a:solidFill>
              </a:rPr>
              <a:t>การบริหารแผนและงบประมาณ</a:t>
            </a:r>
          </a:p>
        </p:txBody>
      </p:sp>
    </p:spTree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3779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3780" name="Freeform 4"/>
          <p:cNvSpPr>
            <a:spLocks/>
          </p:cNvSpPr>
          <p:nvPr/>
        </p:nvSpPr>
        <p:spPr bwMode="auto">
          <a:xfrm>
            <a:off x="900113" y="1557338"/>
            <a:ext cx="7775575" cy="4895850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37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835150" y="1917700"/>
            <a:ext cx="6913563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การบริหารงานบุคคลสำหรับข้าราชการครู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การบริหารงานบุคคลสำหรับพนักงานราชการ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การบริหารงานบุคคลสำหรับลูกจ้างประจำ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การบริหารงานบุคคลสำหรับลูกจ้างชั่วคราว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การวางแผนอัตรากำลัง การสรรหา การบรรจุแต่งตั้ง การพัฒนา การจัดสวัสดิการ ฯลฯ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วินัย การรักษาวินัยและการดำเนินการทางวินัย</a:t>
            </a:r>
            <a:endParaRPr lang="th-TH" sz="3300" b="1">
              <a:cs typeface="JasmineUPC" pitchFamily="18" charset="-34"/>
            </a:endParaRPr>
          </a:p>
        </p:txBody>
      </p:sp>
      <p:sp>
        <p:nvSpPr>
          <p:cNvPr id="203782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3783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5473700" cy="1071562"/>
          </a:xfrm>
        </p:spPr>
        <p:txBody>
          <a:bodyPr/>
          <a:lstStyle/>
          <a:p>
            <a:r>
              <a:rPr lang="th-TH" sz="5200">
                <a:solidFill>
                  <a:srgbClr val="FFFF00"/>
                </a:solidFill>
              </a:rPr>
              <a:t>การบริหารงานบุคคล</a:t>
            </a:r>
          </a:p>
        </p:txBody>
      </p:sp>
    </p:spTree>
  </p:cSld>
  <p:clrMapOvr>
    <a:masterClrMapping/>
  </p:clrMapOvr>
  <p:transition spd="med">
    <p:randomBa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803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804" name="Freeform 4"/>
          <p:cNvSpPr>
            <a:spLocks/>
          </p:cNvSpPr>
          <p:nvPr/>
        </p:nvSpPr>
        <p:spPr bwMode="auto">
          <a:xfrm>
            <a:off x="900113" y="1557338"/>
            <a:ext cx="7920037" cy="5111750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22488" y="1700213"/>
            <a:ext cx="6913562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หลักสูตรแกนกลางและหลักสูตรสถานศึกษา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การประกันคุณภาพภายในและการประเมินภายนอก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กิจกรรมทางวิชาการทั้งกิจกรรมหลักสูตร        นอกหลักสูตรและเสริมหลักสูตร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การส่งเสริมการจัดการเรียนรู้ การแนะแนว    การดูแลช่วยเหลือ ฯลฯ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การวัดผลประเมินผล สื่อ ห้องสมุดและบริการทางวิชาการ</a:t>
            </a:r>
            <a:endParaRPr lang="th-TH" b="1">
              <a:cs typeface="JasmineUPC" pitchFamily="18" charset="-34"/>
            </a:endParaRPr>
          </a:p>
        </p:txBody>
      </p:sp>
      <p:sp>
        <p:nvSpPr>
          <p:cNvPr id="204806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5473700" cy="1071562"/>
          </a:xfrm>
        </p:spPr>
        <p:txBody>
          <a:bodyPr/>
          <a:lstStyle/>
          <a:p>
            <a:r>
              <a:rPr lang="th-TH" sz="5200">
                <a:solidFill>
                  <a:srgbClr val="FFFF00"/>
                </a:solidFill>
              </a:rPr>
              <a:t>การบริหารงานวิชาการ</a:t>
            </a:r>
          </a:p>
        </p:txBody>
      </p:sp>
    </p:spTree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27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28" name="Freeform 4"/>
          <p:cNvSpPr>
            <a:spLocks/>
          </p:cNvSpPr>
          <p:nvPr/>
        </p:nvSpPr>
        <p:spPr bwMode="auto">
          <a:xfrm>
            <a:off x="900113" y="1557338"/>
            <a:ext cx="7920037" cy="5111750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22488" y="1773238"/>
            <a:ext cx="6913562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งานธุรการและการประชุม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งานอาคารสถานที่ ยานพาหนะและ รปภ.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งานการเงิน บัญชีและพัสดุ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งานตรวจสอบภายในและควบคุมภายใน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งานประสานงาน คณะกรรมการและกิจการพิเศษ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งานอื่น ๆ ของสถานศึกษาและที่ได้รับมอบหมาย</a:t>
            </a:r>
            <a:endParaRPr lang="th-TH" sz="3300" b="1">
              <a:cs typeface="JasmineUPC" pitchFamily="18" charset="-34"/>
            </a:endParaRPr>
          </a:p>
        </p:txBody>
      </p:sp>
      <p:sp>
        <p:nvSpPr>
          <p:cNvPr id="205830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5473700" cy="1071562"/>
          </a:xfrm>
        </p:spPr>
        <p:txBody>
          <a:bodyPr/>
          <a:lstStyle/>
          <a:p>
            <a:r>
              <a:rPr lang="th-TH" sz="5200">
                <a:solidFill>
                  <a:srgbClr val="FFFF00"/>
                </a:solidFill>
              </a:rPr>
              <a:t>การบริหารงานทั่วไป</a:t>
            </a:r>
          </a:p>
        </p:txBody>
      </p:sp>
    </p:spTree>
  </p:cSld>
  <p:clrMapOvr>
    <a:masterClrMapping/>
  </p:clrMapOvr>
  <p:transition spd="med">
    <p:randomBa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851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852" name="Freeform 4"/>
          <p:cNvSpPr>
            <a:spLocks/>
          </p:cNvSpPr>
          <p:nvPr/>
        </p:nvSpPr>
        <p:spPr bwMode="auto">
          <a:xfrm>
            <a:off x="539750" y="1557338"/>
            <a:ext cx="8353425" cy="5300662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19288" y="1582738"/>
            <a:ext cx="6913562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พ.ร.บ.การศึกษาแห่งชาติ พ.ศ.2542 และที่แก้ไขเพิ่มเติม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พ.ร.บ.ระเบียบบริหารราชการกระทรวงศึกษาธิการ พ.ศ.2546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พ.ร.บ.สภาครูและบุคลากรทางการศึกษา พ.ศ.2546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พ.ร.บ.ระเบียบข้าราชการครูและบุคลากรทางการศึกษา พ.ศ.2547 และที่แก้ไขเพิ่มเติม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พ.ร.บ.เงินเดือน เงินวิทยฐานะและเงินประจำตำแหน่งข้าราชการครูและบุคลากรทางการศึกษา พ.ศ.2547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พ.ร.บ.</a:t>
            </a:r>
            <a:r>
              <a:rPr lang="en-US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 ;</a:t>
            </a: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 พ.ร.ฎ.</a:t>
            </a:r>
            <a:r>
              <a:rPr lang="en-US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; </a:t>
            </a: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กฎกระทรวง </a:t>
            </a:r>
            <a:r>
              <a:rPr lang="en-US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;</a:t>
            </a:r>
            <a:r>
              <a:rPr lang="th-TH" sz="28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 กฎ ก.ค.ศ.และระเบียบที่เกี่ยวข้องกับการปฏิบัติงาน</a:t>
            </a:r>
          </a:p>
        </p:txBody>
      </p:sp>
      <p:sp>
        <p:nvSpPr>
          <p:cNvPr id="206854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6855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25413"/>
            <a:ext cx="7777162" cy="1071562"/>
          </a:xfrm>
        </p:spPr>
        <p:txBody>
          <a:bodyPr/>
          <a:lstStyle/>
          <a:p>
            <a:r>
              <a:rPr lang="th-TH" sz="4500">
                <a:solidFill>
                  <a:srgbClr val="FFFF00"/>
                </a:solidFill>
              </a:rPr>
              <a:t>กฎหมายและระเบียบที่เกี่ยวข้องกับการปฏิบัติงาน</a:t>
            </a:r>
          </a:p>
        </p:txBody>
      </p:sp>
    </p:spTree>
  </p:cSld>
  <p:clrMapOvr>
    <a:masterClrMapping/>
  </p:clrMapOvr>
  <p:transition spd="med">
    <p:randomBa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09550"/>
            <a:ext cx="6696075" cy="1131888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ทิศทางการบริหารการศึกษา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844675"/>
            <a:ext cx="6911975" cy="3887788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800" b="1">
                <a:solidFill>
                  <a:srgbClr val="FFFFFF"/>
                </a:solidFill>
              </a:rPr>
              <a:t>		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นโยบายภาครัฐ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พลวัตการศึกษา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ผลการบริหารที่ผ่านมา</a:t>
            </a: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กฎเกณฑ์กติกาที่เปลี่ยนไป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th-TH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th-TH" sz="4800" b="1">
              <a:solidFill>
                <a:srgbClr val="FFFFFF"/>
              </a:solidFill>
            </a:endParaRP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323850" y="6669088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89446" name="AutoShape 6"/>
          <p:cNvSpPr>
            <a:spLocks noChangeArrowheads="1"/>
          </p:cNvSpPr>
          <p:nvPr/>
        </p:nvSpPr>
        <p:spPr bwMode="auto">
          <a:xfrm>
            <a:off x="7161213" y="24384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89447" name="AutoShape 7"/>
          <p:cNvSpPr>
            <a:spLocks noChangeArrowheads="1"/>
          </p:cNvSpPr>
          <p:nvPr/>
        </p:nvSpPr>
        <p:spPr bwMode="auto">
          <a:xfrm>
            <a:off x="6780213" y="32766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89448" name="AutoShape 8"/>
          <p:cNvSpPr>
            <a:spLocks noChangeArrowheads="1"/>
          </p:cNvSpPr>
          <p:nvPr/>
        </p:nvSpPr>
        <p:spPr bwMode="auto">
          <a:xfrm>
            <a:off x="7313613" y="41148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Freeform 2"/>
          <p:cNvSpPr>
            <a:spLocks/>
          </p:cNvSpPr>
          <p:nvPr/>
        </p:nvSpPr>
        <p:spPr bwMode="auto">
          <a:xfrm>
            <a:off x="1331913" y="-34925"/>
            <a:ext cx="6696075" cy="6704013"/>
          </a:xfrm>
          <a:custGeom>
            <a:avLst/>
            <a:gdLst/>
            <a:ahLst/>
            <a:cxnLst>
              <a:cxn ang="0">
                <a:pos x="0" y="4373"/>
              </a:cxn>
              <a:cxn ang="0">
                <a:pos x="686" y="4373"/>
              </a:cxn>
              <a:cxn ang="0">
                <a:pos x="723" y="4324"/>
              </a:cxn>
              <a:cxn ang="0">
                <a:pos x="931" y="4164"/>
              </a:cxn>
              <a:cxn ang="0">
                <a:pos x="1507" y="4152"/>
              </a:cxn>
              <a:cxn ang="0">
                <a:pos x="1679" y="4079"/>
              </a:cxn>
              <a:cxn ang="0">
                <a:pos x="1740" y="3956"/>
              </a:cxn>
              <a:cxn ang="0">
                <a:pos x="1753" y="3919"/>
              </a:cxn>
              <a:cxn ang="0">
                <a:pos x="1826" y="3907"/>
              </a:cxn>
              <a:cxn ang="0">
                <a:pos x="2096" y="3882"/>
              </a:cxn>
              <a:cxn ang="0">
                <a:pos x="2181" y="3760"/>
              </a:cxn>
              <a:cxn ang="0">
                <a:pos x="2194" y="3625"/>
              </a:cxn>
              <a:cxn ang="0">
                <a:pos x="2390" y="3564"/>
              </a:cxn>
              <a:cxn ang="0">
                <a:pos x="2598" y="3429"/>
              </a:cxn>
              <a:cxn ang="0">
                <a:pos x="2647" y="2841"/>
              </a:cxn>
              <a:cxn ang="0">
                <a:pos x="2770" y="2792"/>
              </a:cxn>
              <a:cxn ang="0">
                <a:pos x="2843" y="2743"/>
              </a:cxn>
              <a:cxn ang="0">
                <a:pos x="2917" y="2669"/>
              </a:cxn>
              <a:cxn ang="0">
                <a:pos x="3039" y="2632"/>
              </a:cxn>
              <a:cxn ang="0">
                <a:pos x="3137" y="2498"/>
              </a:cxn>
              <a:cxn ang="0">
                <a:pos x="3101" y="2216"/>
              </a:cxn>
              <a:cxn ang="0">
                <a:pos x="3052" y="2093"/>
              </a:cxn>
              <a:cxn ang="0">
                <a:pos x="3162" y="2069"/>
              </a:cxn>
              <a:cxn ang="0">
                <a:pos x="3738" y="2203"/>
              </a:cxn>
              <a:cxn ang="0">
                <a:pos x="4167" y="2240"/>
              </a:cxn>
              <a:cxn ang="0">
                <a:pos x="4277" y="2118"/>
              </a:cxn>
              <a:cxn ang="0">
                <a:pos x="4326" y="2044"/>
              </a:cxn>
              <a:cxn ang="0">
                <a:pos x="4314" y="1444"/>
              </a:cxn>
              <a:cxn ang="0">
                <a:pos x="4375" y="1358"/>
              </a:cxn>
              <a:cxn ang="0">
                <a:pos x="4216" y="1027"/>
              </a:cxn>
              <a:cxn ang="0">
                <a:pos x="4289" y="757"/>
              </a:cxn>
              <a:cxn ang="0">
                <a:pos x="4216" y="328"/>
              </a:cxn>
              <a:cxn ang="0">
                <a:pos x="4118" y="218"/>
              </a:cxn>
              <a:cxn ang="0">
                <a:pos x="4044" y="194"/>
              </a:cxn>
              <a:cxn ang="0">
                <a:pos x="4057" y="96"/>
              </a:cxn>
              <a:cxn ang="0">
                <a:pos x="4081" y="47"/>
              </a:cxn>
            </a:cxnLst>
            <a:rect l="0" t="0" r="r" b="b"/>
            <a:pathLst>
              <a:path w="4383" h="4420">
                <a:moveTo>
                  <a:pt x="0" y="4373"/>
                </a:moveTo>
                <a:cubicBezTo>
                  <a:pt x="265" y="4395"/>
                  <a:pt x="408" y="4420"/>
                  <a:pt x="686" y="4373"/>
                </a:cubicBezTo>
                <a:cubicBezTo>
                  <a:pt x="706" y="4370"/>
                  <a:pt x="709" y="4338"/>
                  <a:pt x="723" y="4324"/>
                </a:cubicBezTo>
                <a:cubicBezTo>
                  <a:pt x="772" y="4275"/>
                  <a:pt x="855" y="4167"/>
                  <a:pt x="931" y="4164"/>
                </a:cubicBezTo>
                <a:cubicBezTo>
                  <a:pt x="1123" y="4156"/>
                  <a:pt x="1315" y="4156"/>
                  <a:pt x="1507" y="4152"/>
                </a:cubicBezTo>
                <a:cubicBezTo>
                  <a:pt x="1566" y="4130"/>
                  <a:pt x="1626" y="4113"/>
                  <a:pt x="1679" y="4079"/>
                </a:cubicBezTo>
                <a:cubicBezTo>
                  <a:pt x="1723" y="4005"/>
                  <a:pt x="1711" y="4033"/>
                  <a:pt x="1740" y="3956"/>
                </a:cubicBezTo>
                <a:cubicBezTo>
                  <a:pt x="1745" y="3944"/>
                  <a:pt x="1742" y="3925"/>
                  <a:pt x="1753" y="3919"/>
                </a:cubicBezTo>
                <a:cubicBezTo>
                  <a:pt x="1774" y="3907"/>
                  <a:pt x="1801" y="3910"/>
                  <a:pt x="1826" y="3907"/>
                </a:cubicBezTo>
                <a:cubicBezTo>
                  <a:pt x="1916" y="3897"/>
                  <a:pt x="2006" y="3890"/>
                  <a:pt x="2096" y="3882"/>
                </a:cubicBezTo>
                <a:cubicBezTo>
                  <a:pt x="2170" y="3846"/>
                  <a:pt x="2165" y="3841"/>
                  <a:pt x="2181" y="3760"/>
                </a:cubicBezTo>
                <a:cubicBezTo>
                  <a:pt x="2185" y="3715"/>
                  <a:pt x="2175" y="3666"/>
                  <a:pt x="2194" y="3625"/>
                </a:cubicBezTo>
                <a:cubicBezTo>
                  <a:pt x="2224" y="3561"/>
                  <a:pt x="2346" y="3568"/>
                  <a:pt x="2390" y="3564"/>
                </a:cubicBezTo>
                <a:cubicBezTo>
                  <a:pt x="2525" y="3523"/>
                  <a:pt x="2521" y="3531"/>
                  <a:pt x="2598" y="3429"/>
                </a:cubicBezTo>
                <a:cubicBezTo>
                  <a:pt x="2615" y="3252"/>
                  <a:pt x="2551" y="2918"/>
                  <a:pt x="2647" y="2841"/>
                </a:cubicBezTo>
                <a:cubicBezTo>
                  <a:pt x="2676" y="2818"/>
                  <a:pt x="2734" y="2804"/>
                  <a:pt x="2770" y="2792"/>
                </a:cubicBezTo>
                <a:cubicBezTo>
                  <a:pt x="2794" y="2776"/>
                  <a:pt x="2822" y="2764"/>
                  <a:pt x="2843" y="2743"/>
                </a:cubicBezTo>
                <a:cubicBezTo>
                  <a:pt x="2868" y="2718"/>
                  <a:pt x="2884" y="2679"/>
                  <a:pt x="2917" y="2669"/>
                </a:cubicBezTo>
                <a:cubicBezTo>
                  <a:pt x="2958" y="2657"/>
                  <a:pt x="2998" y="2644"/>
                  <a:pt x="3039" y="2632"/>
                </a:cubicBezTo>
                <a:cubicBezTo>
                  <a:pt x="3082" y="2589"/>
                  <a:pt x="3118" y="2556"/>
                  <a:pt x="3137" y="2498"/>
                </a:cubicBezTo>
                <a:cubicBezTo>
                  <a:pt x="3125" y="2404"/>
                  <a:pt x="3120" y="2309"/>
                  <a:pt x="3101" y="2216"/>
                </a:cubicBezTo>
                <a:cubicBezTo>
                  <a:pt x="3092" y="2173"/>
                  <a:pt x="3035" y="2134"/>
                  <a:pt x="3052" y="2093"/>
                </a:cubicBezTo>
                <a:cubicBezTo>
                  <a:pt x="3066" y="2058"/>
                  <a:pt x="3125" y="2077"/>
                  <a:pt x="3162" y="2069"/>
                </a:cubicBezTo>
                <a:cubicBezTo>
                  <a:pt x="3359" y="2097"/>
                  <a:pt x="3548" y="2142"/>
                  <a:pt x="3738" y="2203"/>
                </a:cubicBezTo>
                <a:cubicBezTo>
                  <a:pt x="3871" y="2303"/>
                  <a:pt x="3970" y="2247"/>
                  <a:pt x="4167" y="2240"/>
                </a:cubicBezTo>
                <a:cubicBezTo>
                  <a:pt x="4214" y="2209"/>
                  <a:pt x="4243" y="2164"/>
                  <a:pt x="4277" y="2118"/>
                </a:cubicBezTo>
                <a:cubicBezTo>
                  <a:pt x="4294" y="2094"/>
                  <a:pt x="4326" y="2044"/>
                  <a:pt x="4326" y="2044"/>
                </a:cubicBezTo>
                <a:cubicBezTo>
                  <a:pt x="4313" y="1842"/>
                  <a:pt x="4323" y="1646"/>
                  <a:pt x="4314" y="1444"/>
                </a:cubicBezTo>
                <a:cubicBezTo>
                  <a:pt x="4321" y="1435"/>
                  <a:pt x="4375" y="1365"/>
                  <a:pt x="4375" y="1358"/>
                </a:cubicBezTo>
                <a:cubicBezTo>
                  <a:pt x="4365" y="1177"/>
                  <a:pt x="4326" y="1137"/>
                  <a:pt x="4216" y="1027"/>
                </a:cubicBezTo>
                <a:cubicBezTo>
                  <a:pt x="4190" y="922"/>
                  <a:pt x="4215" y="831"/>
                  <a:pt x="4289" y="757"/>
                </a:cubicBezTo>
                <a:cubicBezTo>
                  <a:pt x="4324" y="586"/>
                  <a:pt x="4383" y="441"/>
                  <a:pt x="4216" y="328"/>
                </a:cubicBezTo>
                <a:cubicBezTo>
                  <a:pt x="4201" y="267"/>
                  <a:pt x="4179" y="242"/>
                  <a:pt x="4118" y="218"/>
                </a:cubicBezTo>
                <a:cubicBezTo>
                  <a:pt x="4094" y="208"/>
                  <a:pt x="4044" y="194"/>
                  <a:pt x="4044" y="194"/>
                </a:cubicBezTo>
                <a:cubicBezTo>
                  <a:pt x="4048" y="161"/>
                  <a:pt x="4048" y="128"/>
                  <a:pt x="4057" y="96"/>
                </a:cubicBezTo>
                <a:cubicBezTo>
                  <a:pt x="4083" y="0"/>
                  <a:pt x="4081" y="89"/>
                  <a:pt x="4081" y="47"/>
                </a:cubicBezTo>
              </a:path>
            </a:pathLst>
          </a:custGeom>
          <a:noFill/>
          <a:ln w="187325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7875" name="Freeform 3"/>
          <p:cNvSpPr>
            <a:spLocks/>
          </p:cNvSpPr>
          <p:nvPr/>
        </p:nvSpPr>
        <p:spPr bwMode="auto">
          <a:xfrm>
            <a:off x="233363" y="-4763"/>
            <a:ext cx="4459287" cy="6854826"/>
          </a:xfrm>
          <a:custGeom>
            <a:avLst/>
            <a:gdLst/>
            <a:ahLst/>
            <a:cxnLst>
              <a:cxn ang="0">
                <a:pos x="0" y="4305"/>
              </a:cxn>
              <a:cxn ang="0">
                <a:pos x="61" y="4317"/>
              </a:cxn>
              <a:cxn ang="0">
                <a:pos x="233" y="3851"/>
              </a:cxn>
              <a:cxn ang="0">
                <a:pos x="417" y="3827"/>
              </a:cxn>
              <a:cxn ang="0">
                <a:pos x="441" y="3753"/>
              </a:cxn>
              <a:cxn ang="0">
                <a:pos x="478" y="3704"/>
              </a:cxn>
              <a:cxn ang="0">
                <a:pos x="576" y="3582"/>
              </a:cxn>
              <a:cxn ang="0">
                <a:pos x="601" y="3545"/>
              </a:cxn>
              <a:cxn ang="0">
                <a:pos x="637" y="3410"/>
              </a:cxn>
              <a:cxn ang="0">
                <a:pos x="699" y="3385"/>
              </a:cxn>
              <a:cxn ang="0">
                <a:pos x="833" y="3263"/>
              </a:cxn>
              <a:cxn ang="0">
                <a:pos x="931" y="3091"/>
              </a:cxn>
              <a:cxn ang="0">
                <a:pos x="993" y="2981"/>
              </a:cxn>
              <a:cxn ang="0">
                <a:pos x="1017" y="2944"/>
              </a:cxn>
              <a:cxn ang="0">
                <a:pos x="1030" y="2895"/>
              </a:cxn>
              <a:cxn ang="0">
                <a:pos x="1079" y="2883"/>
              </a:cxn>
              <a:cxn ang="0">
                <a:pos x="1152" y="2797"/>
              </a:cxn>
              <a:cxn ang="0">
                <a:pos x="1201" y="2613"/>
              </a:cxn>
              <a:cxn ang="0">
                <a:pos x="1348" y="2577"/>
              </a:cxn>
              <a:cxn ang="0">
                <a:pos x="1520" y="2528"/>
              </a:cxn>
              <a:cxn ang="0">
                <a:pos x="1581" y="2430"/>
              </a:cxn>
              <a:cxn ang="0">
                <a:pos x="1606" y="2282"/>
              </a:cxn>
              <a:cxn ang="0">
                <a:pos x="1728" y="2246"/>
              </a:cxn>
              <a:cxn ang="0">
                <a:pos x="1777" y="1829"/>
              </a:cxn>
              <a:cxn ang="0">
                <a:pos x="1704" y="1731"/>
              </a:cxn>
              <a:cxn ang="0">
                <a:pos x="1667" y="1682"/>
              </a:cxn>
              <a:cxn ang="0">
                <a:pos x="1826" y="1535"/>
              </a:cxn>
              <a:cxn ang="0">
                <a:pos x="2096" y="1461"/>
              </a:cxn>
              <a:cxn ang="0">
                <a:pos x="2157" y="1388"/>
              </a:cxn>
              <a:cxn ang="0">
                <a:pos x="2194" y="1143"/>
              </a:cxn>
              <a:cxn ang="0">
                <a:pos x="2292" y="1118"/>
              </a:cxn>
              <a:cxn ang="0">
                <a:pos x="2255" y="898"/>
              </a:cxn>
              <a:cxn ang="0">
                <a:pos x="2267" y="738"/>
              </a:cxn>
              <a:cxn ang="0">
                <a:pos x="2316" y="665"/>
              </a:cxn>
              <a:cxn ang="0">
                <a:pos x="2341" y="481"/>
              </a:cxn>
              <a:cxn ang="0">
                <a:pos x="2402" y="444"/>
              </a:cxn>
              <a:cxn ang="0">
                <a:pos x="2598" y="395"/>
              </a:cxn>
              <a:cxn ang="0">
                <a:pos x="2696" y="260"/>
              </a:cxn>
              <a:cxn ang="0">
                <a:pos x="2708" y="126"/>
              </a:cxn>
              <a:cxn ang="0">
                <a:pos x="2745" y="101"/>
              </a:cxn>
              <a:cxn ang="0">
                <a:pos x="2794" y="15"/>
              </a:cxn>
            </a:cxnLst>
            <a:rect l="0" t="0" r="r" b="b"/>
            <a:pathLst>
              <a:path w="2809" h="4318">
                <a:moveTo>
                  <a:pt x="0" y="4305"/>
                </a:moveTo>
                <a:cubicBezTo>
                  <a:pt x="20" y="4309"/>
                  <a:pt x="40" y="4318"/>
                  <a:pt x="61" y="4317"/>
                </a:cubicBezTo>
                <a:cubicBezTo>
                  <a:pt x="391" y="4299"/>
                  <a:pt x="245" y="4289"/>
                  <a:pt x="233" y="3851"/>
                </a:cubicBezTo>
                <a:cubicBezTo>
                  <a:pt x="294" y="3843"/>
                  <a:pt x="361" y="3853"/>
                  <a:pt x="417" y="3827"/>
                </a:cubicBezTo>
                <a:cubicBezTo>
                  <a:pt x="440" y="3816"/>
                  <a:pt x="429" y="3776"/>
                  <a:pt x="441" y="3753"/>
                </a:cubicBezTo>
                <a:cubicBezTo>
                  <a:pt x="450" y="3735"/>
                  <a:pt x="466" y="3720"/>
                  <a:pt x="478" y="3704"/>
                </a:cubicBezTo>
                <a:cubicBezTo>
                  <a:pt x="495" y="3635"/>
                  <a:pt x="518" y="3620"/>
                  <a:pt x="576" y="3582"/>
                </a:cubicBezTo>
                <a:cubicBezTo>
                  <a:pt x="584" y="3570"/>
                  <a:pt x="596" y="3559"/>
                  <a:pt x="601" y="3545"/>
                </a:cubicBezTo>
                <a:cubicBezTo>
                  <a:pt x="617" y="3501"/>
                  <a:pt x="613" y="3450"/>
                  <a:pt x="637" y="3410"/>
                </a:cubicBezTo>
                <a:cubicBezTo>
                  <a:pt x="649" y="3391"/>
                  <a:pt x="678" y="3393"/>
                  <a:pt x="699" y="3385"/>
                </a:cubicBezTo>
                <a:cubicBezTo>
                  <a:pt x="720" y="3321"/>
                  <a:pt x="770" y="3284"/>
                  <a:pt x="833" y="3263"/>
                </a:cubicBezTo>
                <a:cubicBezTo>
                  <a:pt x="857" y="3191"/>
                  <a:pt x="877" y="3146"/>
                  <a:pt x="931" y="3091"/>
                </a:cubicBezTo>
                <a:cubicBezTo>
                  <a:pt x="952" y="3034"/>
                  <a:pt x="939" y="3017"/>
                  <a:pt x="993" y="2981"/>
                </a:cubicBezTo>
                <a:cubicBezTo>
                  <a:pt x="1001" y="2969"/>
                  <a:pt x="1011" y="2958"/>
                  <a:pt x="1017" y="2944"/>
                </a:cubicBezTo>
                <a:cubicBezTo>
                  <a:pt x="1024" y="2928"/>
                  <a:pt x="1018" y="2907"/>
                  <a:pt x="1030" y="2895"/>
                </a:cubicBezTo>
                <a:cubicBezTo>
                  <a:pt x="1042" y="2883"/>
                  <a:pt x="1063" y="2887"/>
                  <a:pt x="1079" y="2883"/>
                </a:cubicBezTo>
                <a:cubicBezTo>
                  <a:pt x="1117" y="2854"/>
                  <a:pt x="1141" y="2847"/>
                  <a:pt x="1152" y="2797"/>
                </a:cubicBezTo>
                <a:cubicBezTo>
                  <a:pt x="1158" y="2768"/>
                  <a:pt x="1148" y="2641"/>
                  <a:pt x="1201" y="2613"/>
                </a:cubicBezTo>
                <a:cubicBezTo>
                  <a:pt x="1246" y="2589"/>
                  <a:pt x="1299" y="2590"/>
                  <a:pt x="1348" y="2577"/>
                </a:cubicBezTo>
                <a:cubicBezTo>
                  <a:pt x="1406" y="2562"/>
                  <a:pt x="1463" y="2544"/>
                  <a:pt x="1520" y="2528"/>
                </a:cubicBezTo>
                <a:cubicBezTo>
                  <a:pt x="1538" y="2504"/>
                  <a:pt x="1573" y="2461"/>
                  <a:pt x="1581" y="2430"/>
                </a:cubicBezTo>
                <a:cubicBezTo>
                  <a:pt x="1593" y="2382"/>
                  <a:pt x="1575" y="2321"/>
                  <a:pt x="1606" y="2282"/>
                </a:cubicBezTo>
                <a:cubicBezTo>
                  <a:pt x="1632" y="2249"/>
                  <a:pt x="1687" y="2258"/>
                  <a:pt x="1728" y="2246"/>
                </a:cubicBezTo>
                <a:cubicBezTo>
                  <a:pt x="1831" y="2143"/>
                  <a:pt x="1847" y="1960"/>
                  <a:pt x="1777" y="1829"/>
                </a:cubicBezTo>
                <a:cubicBezTo>
                  <a:pt x="1758" y="1793"/>
                  <a:pt x="1728" y="1764"/>
                  <a:pt x="1704" y="1731"/>
                </a:cubicBezTo>
                <a:cubicBezTo>
                  <a:pt x="1692" y="1715"/>
                  <a:pt x="1667" y="1682"/>
                  <a:pt x="1667" y="1682"/>
                </a:cubicBezTo>
                <a:cubicBezTo>
                  <a:pt x="1637" y="1560"/>
                  <a:pt x="1715" y="1565"/>
                  <a:pt x="1826" y="1535"/>
                </a:cubicBezTo>
                <a:cubicBezTo>
                  <a:pt x="2186" y="1436"/>
                  <a:pt x="1779" y="1556"/>
                  <a:pt x="2096" y="1461"/>
                </a:cubicBezTo>
                <a:cubicBezTo>
                  <a:pt x="2134" y="1433"/>
                  <a:pt x="2152" y="1434"/>
                  <a:pt x="2157" y="1388"/>
                </a:cubicBezTo>
                <a:cubicBezTo>
                  <a:pt x="2159" y="1370"/>
                  <a:pt x="2139" y="1175"/>
                  <a:pt x="2194" y="1143"/>
                </a:cubicBezTo>
                <a:cubicBezTo>
                  <a:pt x="2223" y="1126"/>
                  <a:pt x="2260" y="1128"/>
                  <a:pt x="2292" y="1118"/>
                </a:cubicBezTo>
                <a:cubicBezTo>
                  <a:pt x="2317" y="1041"/>
                  <a:pt x="2300" y="963"/>
                  <a:pt x="2255" y="898"/>
                </a:cubicBezTo>
                <a:cubicBezTo>
                  <a:pt x="2238" y="828"/>
                  <a:pt x="2231" y="830"/>
                  <a:pt x="2267" y="738"/>
                </a:cubicBezTo>
                <a:cubicBezTo>
                  <a:pt x="2278" y="711"/>
                  <a:pt x="2316" y="665"/>
                  <a:pt x="2316" y="665"/>
                </a:cubicBezTo>
                <a:cubicBezTo>
                  <a:pt x="2329" y="604"/>
                  <a:pt x="2315" y="537"/>
                  <a:pt x="2341" y="481"/>
                </a:cubicBezTo>
                <a:cubicBezTo>
                  <a:pt x="2351" y="459"/>
                  <a:pt x="2382" y="457"/>
                  <a:pt x="2402" y="444"/>
                </a:cubicBezTo>
                <a:cubicBezTo>
                  <a:pt x="2503" y="376"/>
                  <a:pt x="2401" y="411"/>
                  <a:pt x="2598" y="395"/>
                </a:cubicBezTo>
                <a:cubicBezTo>
                  <a:pt x="2667" y="361"/>
                  <a:pt x="2681" y="335"/>
                  <a:pt x="2696" y="260"/>
                </a:cubicBezTo>
                <a:cubicBezTo>
                  <a:pt x="2700" y="215"/>
                  <a:pt x="2695" y="169"/>
                  <a:pt x="2708" y="126"/>
                </a:cubicBezTo>
                <a:cubicBezTo>
                  <a:pt x="2712" y="112"/>
                  <a:pt x="2737" y="114"/>
                  <a:pt x="2745" y="101"/>
                </a:cubicBezTo>
                <a:cubicBezTo>
                  <a:pt x="2809" y="0"/>
                  <a:pt x="2735" y="47"/>
                  <a:pt x="2794" y="15"/>
                </a:cubicBezTo>
              </a:path>
            </a:pathLst>
          </a:custGeom>
          <a:noFill/>
          <a:ln w="1651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7876" name="Freeform 4"/>
          <p:cNvSpPr>
            <a:spLocks/>
          </p:cNvSpPr>
          <p:nvPr/>
        </p:nvSpPr>
        <p:spPr bwMode="auto">
          <a:xfrm>
            <a:off x="684213" y="1773238"/>
            <a:ext cx="8064500" cy="4895850"/>
          </a:xfrm>
          <a:custGeom>
            <a:avLst/>
            <a:gdLst/>
            <a:ahLst/>
            <a:cxnLst>
              <a:cxn ang="0">
                <a:pos x="864" y="0"/>
              </a:cxn>
              <a:cxn ang="0">
                <a:pos x="0" y="768"/>
              </a:cxn>
              <a:cxn ang="0">
                <a:pos x="624" y="2544"/>
              </a:cxn>
              <a:cxn ang="0">
                <a:pos x="4368" y="2400"/>
              </a:cxn>
              <a:cxn ang="0">
                <a:pos x="4272" y="0"/>
              </a:cxn>
              <a:cxn ang="0">
                <a:pos x="864" y="0"/>
              </a:cxn>
            </a:cxnLst>
            <a:rect l="0" t="0" r="r" b="b"/>
            <a:pathLst>
              <a:path w="4368" h="2544">
                <a:moveTo>
                  <a:pt x="864" y="0"/>
                </a:moveTo>
                <a:lnTo>
                  <a:pt x="0" y="768"/>
                </a:lnTo>
                <a:lnTo>
                  <a:pt x="624" y="2544"/>
                </a:lnTo>
                <a:lnTo>
                  <a:pt x="4368" y="2400"/>
                </a:lnTo>
                <a:lnTo>
                  <a:pt x="4272" y="0"/>
                </a:lnTo>
                <a:lnTo>
                  <a:pt x="864" y="0"/>
                </a:lnTo>
                <a:close/>
              </a:path>
            </a:pathLst>
          </a:cu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rect">
              <a:fillToRect l="50000" t="50000" r="50000" b="50000"/>
            </a:path>
          </a:gradFill>
          <a:ln w="762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19288" y="1917700"/>
            <a:ext cx="6913562" cy="4679950"/>
          </a:xfrm>
        </p:spPr>
        <p:txBody>
          <a:bodyPr/>
          <a:lstStyle/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นโยบายรัฐบาล แผนบริหารราชการแผ่นดินและวาระแห่งชาติ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แผนปฏิบัติราชการของกระทรวงศึกษาธิการและ สพฐ.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พลวัตทางสังคม, เศรษฐกิจและการเมือง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การบริหารยุคใหม่และการบริหารการเปลี่ยนแปลง</a:t>
            </a:r>
          </a:p>
          <a:p>
            <a:pPr marL="533400" indent="-533400">
              <a:buFont typeface="Wingdings" pitchFamily="2" charset="2"/>
              <a:buChar char="l"/>
            </a:pPr>
            <a:r>
              <a:rPr lang="th-TH" sz="3300" b="1">
                <a:latin typeface="Angsana New" pitchFamily="18" charset="-34"/>
                <a:cs typeface="JasmineUPC" pitchFamily="18" charset="-34"/>
                <a:sym typeface="Wingdings" pitchFamily="2" charset="2"/>
              </a:rPr>
              <a:t>การพัฒนาระบบราชการ</a:t>
            </a:r>
          </a:p>
        </p:txBody>
      </p:sp>
      <p:sp>
        <p:nvSpPr>
          <p:cNvPr id="207878" name="Line 6"/>
          <p:cNvSpPr>
            <a:spLocks noChangeShapeType="1"/>
          </p:cNvSpPr>
          <p:nvPr/>
        </p:nvSpPr>
        <p:spPr bwMode="auto">
          <a:xfrm>
            <a:off x="533400" y="1341438"/>
            <a:ext cx="8305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207879" name="Rectangle 7"/>
          <p:cNvSpPr>
            <a:spLocks noGrp="1" noChangeArrowheads="1"/>
          </p:cNvSpPr>
          <p:nvPr>
            <p:ph type="title"/>
          </p:nvPr>
        </p:nvSpPr>
        <p:spPr>
          <a:xfrm>
            <a:off x="827088" y="196850"/>
            <a:ext cx="7777162" cy="1071563"/>
          </a:xfrm>
        </p:spPr>
        <p:txBody>
          <a:bodyPr/>
          <a:lstStyle/>
          <a:p>
            <a:r>
              <a:rPr lang="th-TH" sz="6000">
                <a:solidFill>
                  <a:srgbClr val="FFFF00"/>
                </a:solidFill>
              </a:rPr>
              <a:t>ความรอบรู้ทั่วไป</a:t>
            </a:r>
          </a:p>
        </p:txBody>
      </p:sp>
    </p:spTree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6988"/>
            <a:ext cx="4968875" cy="1223963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ผู้บริหารมืออาชีพ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569325" cy="4608512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800" b="1">
                <a:solidFill>
                  <a:srgbClr val="FFFFFF"/>
                </a:solidFill>
              </a:rPr>
              <a:t>		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ความรู้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ความสามารถ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ความมุ่งมั่นพัฒนา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ความมีสมรรถนะที่จำเป็น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ความมีคุณธรรม จริยธรรม</a:t>
            </a:r>
            <a:endParaRPr lang="th-TH" sz="4800" b="1">
              <a:solidFill>
                <a:srgbClr val="FFFFFF"/>
              </a:solidFill>
            </a:endParaRPr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31077" name="AutoShape 5"/>
          <p:cNvSpPr>
            <a:spLocks noChangeArrowheads="1"/>
          </p:cNvSpPr>
          <p:nvPr/>
        </p:nvSpPr>
        <p:spPr bwMode="auto">
          <a:xfrm>
            <a:off x="7304088" y="24384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6923088" y="32766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31079" name="AutoShape 7"/>
          <p:cNvSpPr>
            <a:spLocks noChangeArrowheads="1"/>
          </p:cNvSpPr>
          <p:nvPr/>
        </p:nvSpPr>
        <p:spPr bwMode="auto">
          <a:xfrm>
            <a:off x="7456488" y="41148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26988"/>
            <a:ext cx="4968875" cy="1223963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นโยบายภาครัฐ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569325" cy="5400675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800" b="1">
                <a:solidFill>
                  <a:srgbClr val="FFFFFF"/>
                </a:solidFill>
              </a:rPr>
              <a:t>		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นโยบายรัฐบาลที่แถลงต่อรัฐสภา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นโยบายรัฐมนตรีและมติ ค.ร.ม.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ระเบียบวาระแห่งชาติที่เกี่ยวข้อง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นโยบายกระทรวงศึกษาธิการและ สพฐ.</a:t>
            </a:r>
            <a:endParaRPr lang="en-US" sz="48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นโยบายเฉพาะกิจเร่งด่วนทางการศึกษา</a:t>
            </a:r>
          </a:p>
          <a:p>
            <a:pPr>
              <a:buFont typeface="Wingdings" pitchFamily="2" charset="2"/>
              <a:buNone/>
            </a:pPr>
            <a:r>
              <a:rPr lang="en-US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8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แผนบริหารและแผนปฏิบัติราชการ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171450"/>
            <a:ext cx="4968875" cy="1223963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พลวัตทางการศึกษา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125538"/>
            <a:ext cx="8459787" cy="5400675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400" b="1">
                <a:solidFill>
                  <a:srgbClr val="FFFFFF"/>
                </a:solidFill>
              </a:rPr>
              <a:t>		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การปฏิรูปการศึกษารอบสอง</a:t>
            </a:r>
            <a:endParaRPr lang="en-US" sz="44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การบริหารจัดการมัธยมศึกษา</a:t>
            </a:r>
            <a:endParaRPr lang="en-US" sz="44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ความเคลื่อนไหวทางการศึกษาที่สำคัญ</a:t>
            </a:r>
            <a:endParaRPr lang="en-US" sz="44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ผลกระทบทางสังคม เศรษฐกิจและการเมือง</a:t>
            </a:r>
            <a:r>
              <a:rPr lang="en-US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การศึกษาเชิงบูรณาการทั้งรูปแบบและวิธีการ</a:t>
            </a:r>
          </a:p>
          <a:p>
            <a:pPr>
              <a:buFont typeface="Wingdings" pitchFamily="2" charset="2"/>
              <a:buNone/>
            </a:pPr>
            <a:r>
              <a:rPr lang="en-US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การบริหารการศึกษายุคใหม่และการบริหาร</a:t>
            </a:r>
          </a:p>
          <a:p>
            <a:pPr>
              <a:buFont typeface="Wingdings" pitchFamily="2" charset="2"/>
              <a:buNone/>
            </a:pPr>
            <a:r>
              <a:rPr lang="th-TH" sz="44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               การเปลี่ยนแปลง</a:t>
            </a:r>
          </a:p>
        </p:txBody>
      </p:sp>
      <p:sp>
        <p:nvSpPr>
          <p:cNvPr id="191492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73025"/>
            <a:ext cx="8064500" cy="1125538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ผลการบริหารจัดการศึกษาที่ผ่านมา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3850" y="1412875"/>
            <a:ext cx="8999538" cy="4824413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200" b="1">
                <a:solidFill>
                  <a:srgbClr val="FFFFFF"/>
                </a:solidFill>
              </a:rPr>
              <a:t>		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คุณภาพการศึกษาของผู้เรียน (</a:t>
            </a: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NT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 </a:t>
            </a: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; O-net ; A-net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)</a:t>
            </a:r>
            <a:endParaRPr lang="en-US" sz="42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คุณภาพการจัดการศึกษา (ผลการประเมินของ สมศ.)</a:t>
            </a:r>
            <a:endParaRPr lang="en-US" sz="42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ผลการบริหารงานทั้ง 4 ด้าน</a:t>
            </a:r>
            <a:endParaRPr lang="en-US" sz="42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ผลการดำเนินงานของเขตพื้นที่การศึกษา</a:t>
            </a: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</a:t>
            </a: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ผลการปฏิบัติราชการของ กพร.</a:t>
            </a: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ประสิทธิภาพและประสิทธิผลในภาพรวม</a:t>
            </a:r>
          </a:p>
        </p:txBody>
      </p:sp>
      <p:sp>
        <p:nvSpPr>
          <p:cNvPr id="192516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6121400" cy="1052513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200" b="0">
                <a:solidFill>
                  <a:srgbClr val="FF0066"/>
                </a:solidFill>
                <a:cs typeface="LilyUPC" pitchFamily="34" charset="-34"/>
              </a:rPr>
              <a:t>กฎเกณฑ์กติกาที่เปลี่ยนไป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23850" y="1268413"/>
            <a:ext cx="9467850" cy="4824412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200" b="1">
                <a:solidFill>
                  <a:srgbClr val="FFFFFF"/>
                </a:solidFill>
              </a:rPr>
              <a:t>		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การแก้ไขกฎหมายหลักรองรับเขตพื้นที่มัธยมศึกษา</a:t>
            </a: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การแก้ไขกฎหมาย กฎ และระเบียบปฏิบัติที่สำคัญ</a:t>
            </a: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การเปลี่ยนแปลงแก้ไขหลักเกณฑ์และวิธีการของ ก.ค.ศ.</a:t>
            </a:r>
            <a:endParaRPr lang="en-US" sz="42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การประกาศจัดตั้งศูนย์ประสานงานการจัดการ</a:t>
            </a:r>
          </a:p>
          <a:p>
            <a:pPr>
              <a:buFont typeface="Wingdings" pitchFamily="2" charset="2"/>
              <a:buNone/>
            </a:pP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                มัธยมศึกษา</a:t>
            </a:r>
            <a:endParaRPr lang="en-US" sz="42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การมอบอำนาจและกระจายอำนาจสู่เขตพื้นที่และ</a:t>
            </a:r>
          </a:p>
          <a:p>
            <a:pPr>
              <a:buFont typeface="Wingdings" pitchFamily="2" charset="2"/>
              <a:buNone/>
            </a:pPr>
            <a:r>
              <a:rPr lang="th-TH" sz="42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                สถานศึกษา</a:t>
            </a:r>
          </a:p>
        </p:txBody>
      </p:sp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-171450"/>
            <a:ext cx="8893175" cy="1052513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7000" b="0">
                <a:solidFill>
                  <a:srgbClr val="FF0066"/>
                </a:solidFill>
                <a:cs typeface="LilyUPC" pitchFamily="34" charset="-34"/>
              </a:rPr>
              <a:t>หลักสูตรการคัดเลือกผู้บริหารสถานศึกษา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725" y="1052513"/>
            <a:ext cx="7739063" cy="5805487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3500" b="1">
                <a:solidFill>
                  <a:srgbClr val="FFFFFF"/>
                </a:solidFill>
              </a:rPr>
              <a:t>	</a:t>
            </a:r>
            <a:r>
              <a:rPr lang="th-TH" sz="3500" b="1">
                <a:solidFill>
                  <a:srgbClr val="FFFF00"/>
                </a:solidFill>
              </a:rPr>
              <a:t>ภาค ก. สมรรถนะและความรู้ความสามารถทางการบริหาร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สมรรถนะทางการบริหาร 8 ด้าน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ความรู้ความสามารถด้านการบริหาร 5 งาน</a:t>
            </a:r>
          </a:p>
          <a:p>
            <a:pPr>
              <a:buFont typeface="Wingdings" pitchFamily="2" charset="2"/>
              <a:buNone/>
            </a:pP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</a:t>
            </a:r>
            <a:r>
              <a:rPr lang="th-TH" sz="3500" b="1">
                <a:solidFill>
                  <a:srgbClr val="FFFF00"/>
                </a:solidFill>
                <a:latin typeface="Angsana New" pitchFamily="18" charset="-34"/>
                <a:sym typeface="Wingdings" pitchFamily="2" charset="2"/>
              </a:rPr>
              <a:t>ภาค ข. ความรู้ทั่วไปและกฎหมายที่เกี่ยวข้อง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ความรู้ความเข้าใจกฎหมายและระเบียบ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ความรอบรู้ทั่วไป</a:t>
            </a:r>
          </a:p>
          <a:p>
            <a:pPr>
              <a:buFont typeface="Wingdings" pitchFamily="2" charset="2"/>
              <a:buNone/>
            </a:pP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</a:t>
            </a:r>
            <a:r>
              <a:rPr lang="th-TH" sz="3500" b="1">
                <a:solidFill>
                  <a:srgbClr val="FFFF00"/>
                </a:solidFill>
                <a:latin typeface="Angsana New" pitchFamily="18" charset="-34"/>
                <a:sym typeface="Wingdings" pitchFamily="2" charset="2"/>
              </a:rPr>
              <a:t>ภาค ค. การประเมินความเหมาะสม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การประเมินผลการปฏิบัติงาน</a:t>
            </a:r>
          </a:p>
          <a:p>
            <a:pPr>
              <a:buFont typeface="Wingdings" pitchFamily="2" charset="2"/>
              <a:buNone/>
            </a:pPr>
            <a:r>
              <a:rPr lang="en-US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35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สัมภาษณ์</a:t>
            </a:r>
          </a:p>
          <a:p>
            <a:pPr>
              <a:buFont typeface="Wingdings" pitchFamily="2" charset="2"/>
              <a:buNone/>
            </a:pPr>
            <a:endParaRPr lang="th-TH" sz="35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th-TH" sz="3500" b="1">
              <a:solidFill>
                <a:srgbClr val="FFFFFF"/>
              </a:solidFill>
              <a:latin typeface="Angsana New" pitchFamily="18" charset="-34"/>
              <a:sym typeface="Wingdings" pitchFamily="2" charset="2"/>
            </a:endParaRPr>
          </a:p>
        </p:txBody>
      </p:sp>
      <p:sp>
        <p:nvSpPr>
          <p:cNvPr id="194564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4565" name="AutoShape 5"/>
          <p:cNvSpPr>
            <a:spLocks noChangeArrowheads="1"/>
          </p:cNvSpPr>
          <p:nvPr/>
        </p:nvSpPr>
        <p:spPr bwMode="auto">
          <a:xfrm>
            <a:off x="7304088" y="24384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4566" name="AutoShape 6"/>
          <p:cNvSpPr>
            <a:spLocks noChangeArrowheads="1"/>
          </p:cNvSpPr>
          <p:nvPr/>
        </p:nvSpPr>
        <p:spPr bwMode="auto">
          <a:xfrm>
            <a:off x="6923088" y="32766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4567" name="AutoShape 7"/>
          <p:cNvSpPr>
            <a:spLocks noChangeArrowheads="1"/>
          </p:cNvSpPr>
          <p:nvPr/>
        </p:nvSpPr>
        <p:spPr bwMode="auto">
          <a:xfrm>
            <a:off x="7456488" y="41148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820150" cy="2663825"/>
          </a:xfrm>
          <a:effectLst>
            <a:outerShdw dist="45791" dir="2021404" algn="ctr" rotWithShape="0">
              <a:schemeClr val="tx2"/>
            </a:outerShdw>
          </a:effectLst>
        </p:spPr>
        <p:txBody>
          <a:bodyPr/>
          <a:lstStyle/>
          <a:p>
            <a:r>
              <a:rPr lang="th-TH" sz="4200">
                <a:solidFill>
                  <a:srgbClr val="FF0066"/>
                </a:solidFill>
                <a:cs typeface="LilyUPC" pitchFamily="34" charset="-34"/>
              </a:rPr>
              <a:t>	สมรรถนะ </a:t>
            </a:r>
            <a:r>
              <a:rPr lang="th-TH" sz="4200">
                <a:solidFill>
                  <a:srgbClr val="FF0066"/>
                </a:solidFill>
                <a:latin typeface="Angsana New" pitchFamily="18" charset="-34"/>
              </a:rPr>
              <a:t>(</a:t>
            </a:r>
            <a:r>
              <a:rPr lang="en-US" sz="4200">
                <a:solidFill>
                  <a:srgbClr val="FF0066"/>
                </a:solidFill>
                <a:latin typeface="Angsana New" pitchFamily="18" charset="-34"/>
              </a:rPr>
              <a:t>competency)</a:t>
            </a:r>
            <a:r>
              <a:rPr lang="th-TH" sz="4200">
                <a:solidFill>
                  <a:srgbClr val="FF0066"/>
                </a:solidFill>
                <a:cs typeface="LilyUPC" pitchFamily="34" charset="-34"/>
              </a:rPr>
              <a:t> หมายถึง ความสามารถ</a:t>
            </a:r>
            <a:br>
              <a:rPr lang="th-TH" sz="4200">
                <a:solidFill>
                  <a:srgbClr val="FF0066"/>
                </a:solidFill>
                <a:cs typeface="LilyUPC" pitchFamily="34" charset="-34"/>
              </a:rPr>
            </a:br>
            <a:r>
              <a:rPr lang="th-TH" sz="4200">
                <a:solidFill>
                  <a:srgbClr val="FF0066"/>
                </a:solidFill>
                <a:cs typeface="LilyUPC" pitchFamily="34" charset="-34"/>
              </a:rPr>
              <a:t>ที่เหมาะสมและจำเป็นสำหรับการปฏิบัติงานในตำแหน่งและหน้าที่ให้สำเร็จอย่างมีประสิทธิภาพและประสิทธิผล สามารถสังเกต วัด ประเมินและพัฒนาได้ แบ่งเป็น 4 ระดับ คือ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3213100"/>
            <a:ext cx="8207375" cy="3095625"/>
          </a:xfrm>
          <a:noFill/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th-TH" sz="4000" b="1">
                <a:solidFill>
                  <a:srgbClr val="FFFFFF"/>
                </a:solidFill>
              </a:rPr>
              <a:t>		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 ระดับการเรียนรู้ (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Learning)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ระดับการปรับใช้ (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Adopting)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ระดับการปฏิบัติได้อย่างเหมาะสม (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Performing)</a:t>
            </a:r>
          </a:p>
          <a:p>
            <a:pPr>
              <a:buFont typeface="Wingdings" pitchFamily="2" charset="2"/>
              <a:buNone/>
            </a:pP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		 </a:t>
            </a:r>
            <a:r>
              <a:rPr lang="th-TH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ระดับการนำ (</a:t>
            </a:r>
            <a:r>
              <a:rPr lang="en-US" sz="4000" b="1">
                <a:solidFill>
                  <a:srgbClr val="FFFFFF"/>
                </a:solidFill>
                <a:latin typeface="Angsana New" pitchFamily="18" charset="-34"/>
                <a:sym typeface="Wingdings" pitchFamily="2" charset="2"/>
              </a:rPr>
              <a:t>Leading)</a:t>
            </a:r>
          </a:p>
        </p:txBody>
      </p:sp>
      <p:sp>
        <p:nvSpPr>
          <p:cNvPr id="195588" name="Line 4"/>
          <p:cNvSpPr>
            <a:spLocks noChangeShapeType="1"/>
          </p:cNvSpPr>
          <p:nvPr/>
        </p:nvSpPr>
        <p:spPr bwMode="auto">
          <a:xfrm>
            <a:off x="323850" y="6742113"/>
            <a:ext cx="853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195589" name="AutoShape 5"/>
          <p:cNvSpPr>
            <a:spLocks noChangeArrowheads="1"/>
          </p:cNvSpPr>
          <p:nvPr/>
        </p:nvSpPr>
        <p:spPr bwMode="auto">
          <a:xfrm>
            <a:off x="381000" y="24384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5590" name="AutoShape 6"/>
          <p:cNvSpPr>
            <a:spLocks noChangeArrowheads="1"/>
          </p:cNvSpPr>
          <p:nvPr/>
        </p:nvSpPr>
        <p:spPr bwMode="auto">
          <a:xfrm>
            <a:off x="0" y="32766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  <p:sp>
        <p:nvSpPr>
          <p:cNvPr id="195591" name="AutoShape 7"/>
          <p:cNvSpPr>
            <a:spLocks noChangeArrowheads="1"/>
          </p:cNvSpPr>
          <p:nvPr/>
        </p:nvSpPr>
        <p:spPr bwMode="auto">
          <a:xfrm>
            <a:off x="533400" y="4114800"/>
            <a:ext cx="1219200" cy="2057400"/>
          </a:xfrm>
          <a:prstGeom prst="star4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h-TH"/>
          </a:p>
        </p:txBody>
      </p:sp>
    </p:spTree>
  </p:cSld>
  <p:clrMapOvr>
    <a:masterClrMapping/>
  </p:clrMapOvr>
  <p:transition spd="med">
    <p:randomBar/>
  </p:transition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Angsana New"/>
      </a:majorFont>
      <a:minorFont>
        <a:latin typeface="Tahoma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Angsana New" pitchFamily="18" charset="-34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602</TotalTime>
  <Words>1049</Words>
  <Application>Microsoft Office PowerPoint</Application>
  <PresentationFormat>นำเสนอทางหน้าจอ (4:3)</PresentationFormat>
  <Paragraphs>130</Paragraphs>
  <Slides>20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20</vt:i4>
      </vt:variant>
    </vt:vector>
  </HeadingPairs>
  <TitlesOfParts>
    <vt:vector size="25" baseType="lpstr">
      <vt:lpstr>Angsana New</vt:lpstr>
      <vt:lpstr>Tahoma</vt:lpstr>
      <vt:lpstr>Times New Roman</vt:lpstr>
      <vt:lpstr>Wingdings</vt:lpstr>
      <vt:lpstr>Shimmer</vt:lpstr>
      <vt:lpstr>ทิศทางการบริหารสำหรับผู้บริหาร มืออาชีพ</vt:lpstr>
      <vt:lpstr>ทิศทางการบริหารการศึกษา</vt:lpstr>
      <vt:lpstr>ผู้บริหารมืออาชีพ</vt:lpstr>
      <vt:lpstr>นโยบายภาครัฐ</vt:lpstr>
      <vt:lpstr>พลวัตทางการศึกษา</vt:lpstr>
      <vt:lpstr>ผลการบริหารจัดการศึกษาที่ผ่านมา</vt:lpstr>
      <vt:lpstr>กฎเกณฑ์กติกาที่เปลี่ยนไป</vt:lpstr>
      <vt:lpstr>หลักสูตรการคัดเลือกผู้บริหารสถานศึกษา</vt:lpstr>
      <vt:lpstr> สมรรถนะ (competency) หมายถึง ความสามารถ ที่เหมาะสมและจำเป็นสำหรับการปฏิบัติงานในตำแหน่งและหน้าที่ให้สำเร็จอย่างมีประสิทธิภาพและประสิทธิผล สามารถสังเกต วัด ประเมินและพัฒนาได้ แบ่งเป็น 4 ระดับ คือ</vt:lpstr>
      <vt:lpstr>สมรรถนะทางการบริหารที่ ก.ค.ศ.กำหนด</vt:lpstr>
      <vt:lpstr>การประเมินสมรรถนะทางการบริหาร</vt:lpstr>
      <vt:lpstr>ความรู้ความสามารถด้านการปฏิบัติงานในหน้าที่</vt:lpstr>
      <vt:lpstr>การบริหารงานในหน้าที่ของผู้บริหารสถานศึกษา</vt:lpstr>
      <vt:lpstr>การบริหารและจัดการศึกษา</vt:lpstr>
      <vt:lpstr>การบริหารแผนและงบประมาณ</vt:lpstr>
      <vt:lpstr>การบริหารงานบุคคล</vt:lpstr>
      <vt:lpstr>การบริหารงานวิชาการ</vt:lpstr>
      <vt:lpstr>การบริหารงานทั่วไป</vt:lpstr>
      <vt:lpstr>กฎหมายและระเบียบที่เกี่ยวข้องกับการปฏิบัติงาน</vt:lpstr>
      <vt:lpstr>ความรอบรู้ทั่วไป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Belta Computer Belta Computer</dc:creator>
  <cp:lastModifiedBy>สุกัญญา ปัตเมฆ</cp:lastModifiedBy>
  <cp:revision>51</cp:revision>
  <dcterms:created xsi:type="dcterms:W3CDTF">2005-02-19T04:59:55Z</dcterms:created>
  <dcterms:modified xsi:type="dcterms:W3CDTF">2022-07-26T05:08:38Z</dcterms:modified>
</cp:coreProperties>
</file>